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7"/>
  </p:notesMasterIdLst>
  <p:handoutMasterIdLst>
    <p:handoutMasterId r:id="rId38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5" r:id="rId11"/>
    <p:sldId id="317" r:id="rId12"/>
    <p:sldId id="318" r:id="rId13"/>
    <p:sldId id="319" r:id="rId14"/>
    <p:sldId id="321" r:id="rId15"/>
    <p:sldId id="322" r:id="rId16"/>
    <p:sldId id="297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7" r:id="rId31"/>
    <p:sldId id="338" r:id="rId32"/>
    <p:sldId id="336" r:id="rId33"/>
    <p:sldId id="339" r:id="rId34"/>
    <p:sldId id="341" r:id="rId35"/>
    <p:sldId id="340" r:id="rId3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EE01C-B3E4-4B44-AF11-2C6F6FC8EB41}" v="33" dt="2025-11-13T12:49:57.564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59" d="100"/>
          <a:sy n="59" d="100"/>
        </p:scale>
        <p:origin x="964" y="5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04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iksha.aslesha@outlook.com" userId="92180afdf4d6b27b" providerId="LiveId" clId="{D865532B-4CF9-4C05-A38B-394CA7176E50}"/>
    <pc:docChg chg="undo custSel addSld delSld modSld">
      <pc:chgData name="sudiksha.aslesha@outlook.com" userId="92180afdf4d6b27b" providerId="LiveId" clId="{D865532B-4CF9-4C05-A38B-394CA7176E50}" dt="2025-11-13T12:53:47.114" v="247" actId="14100"/>
      <pc:docMkLst>
        <pc:docMk/>
      </pc:docMkLst>
      <pc:sldChg chg="addSp delSp modSp mod">
        <pc:chgData name="sudiksha.aslesha@outlook.com" userId="92180afdf4d6b27b" providerId="LiveId" clId="{D865532B-4CF9-4C05-A38B-394CA7176E50}" dt="2025-11-13T08:34:23.632" v="10" actId="14100"/>
        <pc:sldMkLst>
          <pc:docMk/>
          <pc:sldMk cId="2952923800" sldId="281"/>
        </pc:sldMkLst>
        <pc:picChg chg="add mod">
          <ac:chgData name="sudiksha.aslesha@outlook.com" userId="92180afdf4d6b27b" providerId="LiveId" clId="{D865532B-4CF9-4C05-A38B-394CA7176E50}" dt="2025-11-13T08:34:23.632" v="10" actId="14100"/>
          <ac:picMkLst>
            <pc:docMk/>
            <pc:sldMk cId="2952923800" sldId="281"/>
            <ac:picMk id="4" creationId="{F45DFAEF-9084-5008-518F-6B68AAB66FAA}"/>
          </ac:picMkLst>
        </pc:picChg>
        <pc:picChg chg="del">
          <ac:chgData name="sudiksha.aslesha@outlook.com" userId="92180afdf4d6b27b" providerId="LiveId" clId="{D865532B-4CF9-4C05-A38B-394CA7176E50}" dt="2025-11-13T08:34:13.561" v="5" actId="21"/>
          <ac:picMkLst>
            <pc:docMk/>
            <pc:sldMk cId="2952923800" sldId="281"/>
            <ac:picMk id="14" creationId="{ADBE0D13-AF62-1CC7-F248-1B72E57435B3}"/>
          </ac:picMkLst>
        </pc:picChg>
      </pc:sldChg>
      <pc:sldChg chg="modSp mod">
        <pc:chgData name="sudiksha.aslesha@outlook.com" userId="92180afdf4d6b27b" providerId="LiveId" clId="{D865532B-4CF9-4C05-A38B-394CA7176E50}" dt="2025-11-13T09:43:48.346" v="83" actId="20577"/>
        <pc:sldMkLst>
          <pc:docMk/>
          <pc:sldMk cId="685681062" sldId="282"/>
        </pc:sldMkLst>
        <pc:spChg chg="mod">
          <ac:chgData name="sudiksha.aslesha@outlook.com" userId="92180afdf4d6b27b" providerId="LiveId" clId="{D865532B-4CF9-4C05-A38B-394CA7176E50}" dt="2025-11-13T09:43:48.346" v="83" actId="20577"/>
          <ac:spMkLst>
            <pc:docMk/>
            <pc:sldMk cId="685681062" sldId="282"/>
            <ac:spMk id="2" creationId="{FD5E8954-9BCB-7FD9-A210-38DC54382D45}"/>
          </ac:spMkLst>
        </pc:spChg>
      </pc:sldChg>
      <pc:sldChg chg="addSp delSp modSp mod">
        <pc:chgData name="sudiksha.aslesha@outlook.com" userId="92180afdf4d6b27b" providerId="LiveId" clId="{D865532B-4CF9-4C05-A38B-394CA7176E50}" dt="2025-11-13T09:43:19.540" v="77" actId="14100"/>
        <pc:sldMkLst>
          <pc:docMk/>
          <pc:sldMk cId="3913219759" sldId="304"/>
        </pc:sldMkLst>
        <pc:spChg chg="add del mod">
          <ac:chgData name="sudiksha.aslesha@outlook.com" userId="92180afdf4d6b27b" providerId="LiveId" clId="{D865532B-4CF9-4C05-A38B-394CA7176E50}" dt="2025-11-13T09:42:56.315" v="73" actId="21"/>
          <ac:spMkLst>
            <pc:docMk/>
            <pc:sldMk cId="3913219759" sldId="304"/>
            <ac:spMk id="10" creationId="{DE1ED797-12DB-1837-F00F-10B29FE8E2A4}"/>
          </ac:spMkLst>
        </pc:spChg>
        <pc:picChg chg="del">
          <ac:chgData name="sudiksha.aslesha@outlook.com" userId="92180afdf4d6b27b" providerId="LiveId" clId="{D865532B-4CF9-4C05-A38B-394CA7176E50}" dt="2025-11-13T09:42:49.307" v="72" actId="21"/>
          <ac:picMkLst>
            <pc:docMk/>
            <pc:sldMk cId="3913219759" sldId="304"/>
            <ac:picMk id="5" creationId="{E4344BF9-DB3D-F66D-7DAD-D0DE32E4F6AB}"/>
          </ac:picMkLst>
        </pc:picChg>
        <pc:picChg chg="del">
          <ac:chgData name="sudiksha.aslesha@outlook.com" userId="92180afdf4d6b27b" providerId="LiveId" clId="{D865532B-4CF9-4C05-A38B-394CA7176E50}" dt="2025-11-13T09:42:42.465" v="70" actId="21"/>
          <ac:picMkLst>
            <pc:docMk/>
            <pc:sldMk cId="3913219759" sldId="304"/>
            <ac:picMk id="6" creationId="{13E025C4-0F1D-21A8-37A2-7597962C31D8}"/>
          </ac:picMkLst>
        </pc:picChg>
        <pc:picChg chg="add mod">
          <ac:chgData name="sudiksha.aslesha@outlook.com" userId="92180afdf4d6b27b" providerId="LiveId" clId="{D865532B-4CF9-4C05-A38B-394CA7176E50}" dt="2025-11-13T09:43:19.540" v="77" actId="14100"/>
          <ac:picMkLst>
            <pc:docMk/>
            <pc:sldMk cId="3913219759" sldId="304"/>
            <ac:picMk id="7" creationId="{D163F799-4155-77CB-C7BD-B7A9597F81D3}"/>
          </ac:picMkLst>
        </pc:picChg>
      </pc:sldChg>
      <pc:sldChg chg="modSp mod">
        <pc:chgData name="sudiksha.aslesha@outlook.com" userId="92180afdf4d6b27b" providerId="LiveId" clId="{D865532B-4CF9-4C05-A38B-394CA7176E50}" dt="2025-11-13T08:28:33.961" v="3" actId="20577"/>
        <pc:sldMkLst>
          <pc:docMk/>
          <pc:sldMk cId="2906491918" sldId="307"/>
        </pc:sldMkLst>
        <pc:spChg chg="mod">
          <ac:chgData name="sudiksha.aslesha@outlook.com" userId="92180afdf4d6b27b" providerId="LiveId" clId="{D865532B-4CF9-4C05-A38B-394CA7176E50}" dt="2025-11-13T08:28:33.961" v="3" actId="20577"/>
          <ac:spMkLst>
            <pc:docMk/>
            <pc:sldMk cId="2906491918" sldId="307"/>
            <ac:spMk id="2" creationId="{D54EDA75-0988-2AC2-87F8-8DEC83A7B9CA}"/>
          </ac:spMkLst>
        </pc:spChg>
      </pc:sldChg>
      <pc:sldChg chg="addSp delSp modSp mod">
        <pc:chgData name="sudiksha.aslesha@outlook.com" userId="92180afdf4d6b27b" providerId="LiveId" clId="{D865532B-4CF9-4C05-A38B-394CA7176E50}" dt="2025-11-13T12:50:04.659" v="237" actId="1076"/>
        <pc:sldMkLst>
          <pc:docMk/>
          <pc:sldMk cId="3635199014" sldId="327"/>
        </pc:sldMkLst>
        <pc:picChg chg="add del mod">
          <ac:chgData name="sudiksha.aslesha@outlook.com" userId="92180afdf4d6b27b" providerId="LiveId" clId="{D865532B-4CF9-4C05-A38B-394CA7176E50}" dt="2025-11-13T12:49:37.735" v="232" actId="21"/>
          <ac:picMkLst>
            <pc:docMk/>
            <pc:sldMk cId="3635199014" sldId="327"/>
            <ac:picMk id="3" creationId="{08C30227-DF6C-731C-F427-56DFC6484BDF}"/>
          </ac:picMkLst>
        </pc:picChg>
        <pc:picChg chg="add mod">
          <ac:chgData name="sudiksha.aslesha@outlook.com" userId="92180afdf4d6b27b" providerId="LiveId" clId="{D865532B-4CF9-4C05-A38B-394CA7176E50}" dt="2025-11-13T12:49:59.843" v="235" actId="1076"/>
          <ac:picMkLst>
            <pc:docMk/>
            <pc:sldMk cId="3635199014" sldId="327"/>
            <ac:picMk id="6" creationId="{1D29C00B-AA42-A6A4-B849-8BF640494995}"/>
          </ac:picMkLst>
        </pc:picChg>
        <pc:picChg chg="del">
          <ac:chgData name="sudiksha.aslesha@outlook.com" userId="92180afdf4d6b27b" providerId="LiveId" clId="{D865532B-4CF9-4C05-A38B-394CA7176E50}" dt="2025-11-13T12:49:39.865" v="233" actId="21"/>
          <ac:picMkLst>
            <pc:docMk/>
            <pc:sldMk cId="3635199014" sldId="327"/>
            <ac:picMk id="7" creationId="{540C7280-FECB-1865-DFA8-90B651651D24}"/>
          </ac:picMkLst>
        </pc:picChg>
        <pc:picChg chg="mod ord">
          <ac:chgData name="sudiksha.aslesha@outlook.com" userId="92180afdf4d6b27b" providerId="LiveId" clId="{D865532B-4CF9-4C05-A38B-394CA7176E50}" dt="2025-11-13T12:50:04.659" v="237" actId="1076"/>
          <ac:picMkLst>
            <pc:docMk/>
            <pc:sldMk cId="3635199014" sldId="327"/>
            <ac:picMk id="9" creationId="{5FDC4CAD-5F4A-1645-1567-62E3B6AB9586}"/>
          </ac:picMkLst>
        </pc:picChg>
      </pc:sldChg>
      <pc:sldChg chg="addSp delSp modSp mod">
        <pc:chgData name="sudiksha.aslesha@outlook.com" userId="92180afdf4d6b27b" providerId="LiveId" clId="{D865532B-4CF9-4C05-A38B-394CA7176E50}" dt="2025-11-13T12:53:47.114" v="247" actId="14100"/>
        <pc:sldMkLst>
          <pc:docMk/>
          <pc:sldMk cId="1831617586" sldId="328"/>
        </pc:sldMkLst>
        <pc:picChg chg="add mod">
          <ac:chgData name="sudiksha.aslesha@outlook.com" userId="92180afdf4d6b27b" providerId="LiveId" clId="{D865532B-4CF9-4C05-A38B-394CA7176E50}" dt="2025-11-13T12:53:47.114" v="247" actId="14100"/>
          <ac:picMkLst>
            <pc:docMk/>
            <pc:sldMk cId="1831617586" sldId="328"/>
            <ac:picMk id="5" creationId="{2B41C478-C2BD-FC4F-B0E7-4222FECF0A29}"/>
          </ac:picMkLst>
        </pc:picChg>
        <pc:picChg chg="del">
          <ac:chgData name="sudiksha.aslesha@outlook.com" userId="92180afdf4d6b27b" providerId="LiveId" clId="{D865532B-4CF9-4C05-A38B-394CA7176E50}" dt="2025-11-13T12:52:19.989" v="238" actId="21"/>
          <ac:picMkLst>
            <pc:docMk/>
            <pc:sldMk cId="1831617586" sldId="328"/>
            <ac:picMk id="6" creationId="{F05A5E26-DD09-8BDE-FD4B-BC94C713F222}"/>
          </ac:picMkLst>
        </pc:picChg>
        <pc:picChg chg="add mod">
          <ac:chgData name="sudiksha.aslesha@outlook.com" userId="92180afdf4d6b27b" providerId="LiveId" clId="{D865532B-4CF9-4C05-A38B-394CA7176E50}" dt="2025-11-13T12:53:40.752" v="245" actId="1076"/>
          <ac:picMkLst>
            <pc:docMk/>
            <pc:sldMk cId="1831617586" sldId="328"/>
            <ac:picMk id="9" creationId="{452C7C8D-1134-B0F1-E491-D0D37754227F}"/>
          </ac:picMkLst>
        </pc:picChg>
        <pc:picChg chg="del">
          <ac:chgData name="sudiksha.aslesha@outlook.com" userId="92180afdf4d6b27b" providerId="LiveId" clId="{D865532B-4CF9-4C05-A38B-394CA7176E50}" dt="2025-11-13T12:52:29.484" v="239" actId="21"/>
          <ac:picMkLst>
            <pc:docMk/>
            <pc:sldMk cId="1831617586" sldId="328"/>
            <ac:picMk id="11" creationId="{FC2ECDBE-B6FC-7EF9-D8C5-CC50C29112C6}"/>
          </ac:picMkLst>
        </pc:picChg>
      </pc:sldChg>
      <pc:sldChg chg="new del">
        <pc:chgData name="sudiksha.aslesha@outlook.com" userId="92180afdf4d6b27b" providerId="LiveId" clId="{D865532B-4CF9-4C05-A38B-394CA7176E50}" dt="2025-11-13T09:32:49.698" v="26" actId="680"/>
        <pc:sldMkLst>
          <pc:docMk/>
          <pc:sldMk cId="2129966507" sldId="340"/>
        </pc:sldMkLst>
      </pc:sldChg>
      <pc:sldChg chg="modSp new mod">
        <pc:chgData name="sudiksha.aslesha@outlook.com" userId="92180afdf4d6b27b" providerId="LiveId" clId="{D865532B-4CF9-4C05-A38B-394CA7176E50}" dt="2025-11-13T12:17:59.735" v="229"/>
        <pc:sldMkLst>
          <pc:docMk/>
          <pc:sldMk cId="2189580948" sldId="340"/>
        </pc:sldMkLst>
        <pc:spChg chg="mod">
          <ac:chgData name="sudiksha.aslesha@outlook.com" userId="92180afdf4d6b27b" providerId="LiveId" clId="{D865532B-4CF9-4C05-A38B-394CA7176E50}" dt="2025-11-13T09:33:09.092" v="40" actId="1076"/>
          <ac:spMkLst>
            <pc:docMk/>
            <pc:sldMk cId="2189580948" sldId="340"/>
            <ac:spMk id="2" creationId="{A5901CA6-C659-AAF3-0ACA-8C7EEB53CD9E}"/>
          </ac:spMkLst>
        </pc:spChg>
        <pc:spChg chg="mod">
          <ac:chgData name="sudiksha.aslesha@outlook.com" userId="92180afdf4d6b27b" providerId="LiveId" clId="{D865532B-4CF9-4C05-A38B-394CA7176E50}" dt="2025-11-13T12:17:59.735" v="229"/>
          <ac:spMkLst>
            <pc:docMk/>
            <pc:sldMk cId="2189580948" sldId="340"/>
            <ac:spMk id="3" creationId="{D354758D-2E2F-63A5-420C-933388E65A56}"/>
          </ac:spMkLst>
        </pc:spChg>
      </pc:sldChg>
      <pc:sldChg chg="add del">
        <pc:chgData name="sudiksha.aslesha@outlook.com" userId="92180afdf4d6b27b" providerId="LiveId" clId="{D865532B-4CF9-4C05-A38B-394CA7176E50}" dt="2025-11-13T10:51:35.875" v="85" actId="2890"/>
        <pc:sldMkLst>
          <pc:docMk/>
          <pc:sldMk cId="1780806152" sldId="341"/>
        </pc:sldMkLst>
      </pc:sldChg>
      <pc:sldChg chg="addSp delSp modSp new mod modClrScheme chgLayout">
        <pc:chgData name="sudiksha.aslesha@outlook.com" userId="92180afdf4d6b27b" providerId="LiveId" clId="{D865532B-4CF9-4C05-A38B-394CA7176E50}" dt="2025-11-13T11:41:00.297" v="228" actId="20577"/>
        <pc:sldMkLst>
          <pc:docMk/>
          <pc:sldMk cId="2922661969" sldId="341"/>
        </pc:sldMkLst>
        <pc:spChg chg="mod ord">
          <ac:chgData name="sudiksha.aslesha@outlook.com" userId="92180afdf4d6b27b" providerId="LiveId" clId="{D865532B-4CF9-4C05-A38B-394CA7176E50}" dt="2025-11-13T11:21:25.307" v="133" actId="14100"/>
          <ac:spMkLst>
            <pc:docMk/>
            <pc:sldMk cId="2922661969" sldId="341"/>
            <ac:spMk id="2" creationId="{73C27365-48C2-132D-335C-87CD10D243E5}"/>
          </ac:spMkLst>
        </pc:spChg>
        <pc:spChg chg="add del mod">
          <ac:chgData name="sudiksha.aslesha@outlook.com" userId="92180afdf4d6b27b" providerId="LiveId" clId="{D865532B-4CF9-4C05-A38B-394CA7176E50}" dt="2025-11-13T11:04:27.765" v="111"/>
          <ac:spMkLst>
            <pc:docMk/>
            <pc:sldMk cId="2922661969" sldId="341"/>
            <ac:spMk id="3" creationId="{1AA08584-838E-452A-4511-49CAF5E85E98}"/>
          </ac:spMkLst>
        </pc:spChg>
        <pc:spChg chg="del">
          <ac:chgData name="sudiksha.aslesha@outlook.com" userId="92180afdf4d6b27b" providerId="LiveId" clId="{D865532B-4CF9-4C05-A38B-394CA7176E50}" dt="2025-11-13T10:54:49.197" v="103" actId="21"/>
          <ac:spMkLst>
            <pc:docMk/>
            <pc:sldMk cId="2922661969" sldId="341"/>
            <ac:spMk id="4" creationId="{86594C88-2C76-EB18-30EC-3BD7B58F0817}"/>
          </ac:spMkLst>
        </pc:spChg>
        <pc:spChg chg="mod ord">
          <ac:chgData name="sudiksha.aslesha@outlook.com" userId="92180afdf4d6b27b" providerId="LiveId" clId="{D865532B-4CF9-4C05-A38B-394CA7176E50}" dt="2025-11-13T11:21:11.569" v="130" actId="700"/>
          <ac:spMkLst>
            <pc:docMk/>
            <pc:sldMk cId="2922661969" sldId="341"/>
            <ac:spMk id="5" creationId="{FB17D57F-18DC-7592-F823-2B6081FFC510}"/>
          </ac:spMkLst>
        </pc:spChg>
        <pc:spChg chg="add mod">
          <ac:chgData name="sudiksha.aslesha@outlook.com" userId="92180afdf4d6b27b" providerId="LiveId" clId="{D865532B-4CF9-4C05-A38B-394CA7176E50}" dt="2025-11-13T11:04:14.028" v="110"/>
          <ac:spMkLst>
            <pc:docMk/>
            <pc:sldMk cId="2922661969" sldId="341"/>
            <ac:spMk id="6" creationId="{D4E2DF3D-69AF-76A3-4051-43D77DD13750}"/>
          </ac:spMkLst>
        </pc:spChg>
        <pc:spChg chg="add del mod">
          <ac:chgData name="sudiksha.aslesha@outlook.com" userId="92180afdf4d6b27b" providerId="LiveId" clId="{D865532B-4CF9-4C05-A38B-394CA7176E50}" dt="2025-11-13T11:20:59.543" v="128" actId="21"/>
          <ac:spMkLst>
            <pc:docMk/>
            <pc:sldMk cId="2922661969" sldId="341"/>
            <ac:spMk id="7" creationId="{0D665039-4BE3-9C70-B537-96004C1DD7A5}"/>
          </ac:spMkLst>
        </pc:spChg>
        <pc:spChg chg="add del mod">
          <ac:chgData name="sudiksha.aslesha@outlook.com" userId="92180afdf4d6b27b" providerId="LiveId" clId="{D865532B-4CF9-4C05-A38B-394CA7176E50}" dt="2025-11-13T11:21:04.292" v="129" actId="21"/>
          <ac:spMkLst>
            <pc:docMk/>
            <pc:sldMk cId="2922661969" sldId="341"/>
            <ac:spMk id="8" creationId="{A0612A29-51FE-FA10-D81F-BE7BDD17FD79}"/>
          </ac:spMkLst>
        </pc:spChg>
        <pc:spChg chg="add del mod ord">
          <ac:chgData name="sudiksha.aslesha@outlook.com" userId="92180afdf4d6b27b" providerId="LiveId" clId="{D865532B-4CF9-4C05-A38B-394CA7176E50}" dt="2025-11-13T11:23:01.958" v="137"/>
          <ac:spMkLst>
            <pc:docMk/>
            <pc:sldMk cId="2922661969" sldId="341"/>
            <ac:spMk id="9" creationId="{4CE1915D-80B9-4F54-35AE-246192D22948}"/>
          </ac:spMkLst>
        </pc:spChg>
        <pc:spChg chg="add del mod">
          <ac:chgData name="sudiksha.aslesha@outlook.com" userId="92180afdf4d6b27b" providerId="LiveId" clId="{D865532B-4CF9-4C05-A38B-394CA7176E50}" dt="2025-11-13T11:24:03.773" v="145" actId="478"/>
          <ac:spMkLst>
            <pc:docMk/>
            <pc:sldMk cId="2922661969" sldId="341"/>
            <ac:spMk id="10" creationId="{CFC5A5BA-2CFF-5B84-1A58-E64B9CFEDCAB}"/>
          </ac:spMkLst>
        </pc:spChg>
        <pc:spChg chg="add mod">
          <ac:chgData name="sudiksha.aslesha@outlook.com" userId="92180afdf4d6b27b" providerId="LiveId" clId="{D865532B-4CF9-4C05-A38B-394CA7176E50}" dt="2025-11-13T11:41:00.297" v="228" actId="20577"/>
          <ac:spMkLst>
            <pc:docMk/>
            <pc:sldMk cId="2922661969" sldId="341"/>
            <ac:spMk id="11" creationId="{80F7BF2C-EA57-EAA4-4EA1-C245FEA9DBF2}"/>
          </ac:spMkLst>
        </pc:spChg>
        <pc:spChg chg="add">
          <ac:chgData name="sudiksha.aslesha@outlook.com" userId="92180afdf4d6b27b" providerId="LiveId" clId="{D865532B-4CF9-4C05-A38B-394CA7176E50}" dt="2025-11-13T11:25:19.017" v="170"/>
          <ac:spMkLst>
            <pc:docMk/>
            <pc:sldMk cId="2922661969" sldId="341"/>
            <ac:spMk id="12" creationId="{30783D14-48C6-E425-AA8A-E3990ADC84CB}"/>
          </ac:spMkLst>
        </pc:spChg>
        <pc:spChg chg="add">
          <ac:chgData name="sudiksha.aslesha@outlook.com" userId="92180afdf4d6b27b" providerId="LiveId" clId="{D865532B-4CF9-4C05-A38B-394CA7176E50}" dt="2025-11-13T11:30:26.337" v="173"/>
          <ac:spMkLst>
            <pc:docMk/>
            <pc:sldMk cId="2922661969" sldId="341"/>
            <ac:spMk id="13" creationId="{80A8A9A6-A836-C93A-C563-E23CCE61A4D3}"/>
          </ac:spMkLst>
        </pc:spChg>
        <pc:spChg chg="add">
          <ac:chgData name="sudiksha.aslesha@outlook.com" userId="92180afdf4d6b27b" providerId="LiveId" clId="{D865532B-4CF9-4C05-A38B-394CA7176E50}" dt="2025-11-13T11:30:35.295" v="174"/>
          <ac:spMkLst>
            <pc:docMk/>
            <pc:sldMk cId="2922661969" sldId="341"/>
            <ac:spMk id="14" creationId="{F81327CB-5E66-B688-91D2-64F41A336B4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Most</a:t>
            </a:r>
            <a:r>
              <a:rPr lang="en-US" b="1" baseline="0" dirty="0">
                <a:solidFill>
                  <a:schemeClr val="tx1"/>
                </a:solidFill>
              </a:rPr>
              <a:t> Common Delay Reason</a:t>
            </a:r>
            <a:endParaRPr lang="en-US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8965686405151724"/>
          <c:y val="2.09461486064449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51A-4889-BFF6-46274271926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51A-4889-BFF6-46274271926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51A-4889-BFF6-46274271926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Traffic</c:v>
                </c:pt>
                <c:pt idx="1">
                  <c:v>Weather</c:v>
                </c:pt>
                <c:pt idx="2">
                  <c:v>Technical Issue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387</c:v>
                </c:pt>
                <c:pt idx="1">
                  <c:v>192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AF-45A6-8EFD-AB1E33946AF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580054046117308E-2"/>
          <c:y val="9.1012232354063097E-2"/>
          <c:w val="0.91592410591657125"/>
          <c:h val="0.722436662469915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Avg_Delivery_Delay_Days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Ahmedabad</c:v>
                </c:pt>
                <c:pt idx="1">
                  <c:v>Pune</c:v>
                </c:pt>
                <c:pt idx="2">
                  <c:v>Lucknow</c:v>
                </c:pt>
                <c:pt idx="3">
                  <c:v>Bengaluru</c:v>
                </c:pt>
                <c:pt idx="4">
                  <c:v>Mumbai</c:v>
                </c:pt>
                <c:pt idx="5">
                  <c:v>Hyderabad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0.61</c:v>
                </c:pt>
                <c:pt idx="1">
                  <c:v>0.56000000000000005</c:v>
                </c:pt>
                <c:pt idx="2">
                  <c:v>0.54</c:v>
                </c:pt>
                <c:pt idx="3">
                  <c:v>0.5</c:v>
                </c:pt>
                <c:pt idx="4">
                  <c:v>0.47</c:v>
                </c:pt>
                <c:pt idx="5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A2-49BB-9167-E3DA0F60E08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44294127"/>
        <c:axId val="1244290287"/>
      </c:barChart>
      <c:catAx>
        <c:axId val="1244294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4290287"/>
        <c:crosses val="autoZero"/>
        <c:auto val="1"/>
        <c:lblAlgn val="ctr"/>
        <c:lblOffset val="100"/>
        <c:noMultiLvlLbl val="0"/>
      </c:catAx>
      <c:valAx>
        <c:axId val="1244290287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4294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Regional Delivery Performance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On_Time_Delivery_Percentage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FD78-4239-A45E-F3C05AA72B84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FD78-4239-A45E-F3C05AA72B84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FD78-4239-A45E-F3C05AA72B84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FD78-4239-A45E-F3C05AA72B84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FD78-4239-A45E-F3C05AA72B84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FD78-4239-A45E-F3C05AA72B8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Hyderabad</c:v>
                </c:pt>
                <c:pt idx="1">
                  <c:v>Mumbai</c:v>
                </c:pt>
                <c:pt idx="2">
                  <c:v>Pune</c:v>
                </c:pt>
                <c:pt idx="3">
                  <c:v>Bengaluru</c:v>
                </c:pt>
                <c:pt idx="4">
                  <c:v>Lucknow</c:v>
                </c:pt>
                <c:pt idx="5">
                  <c:v>Ahmedabad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76.13</c:v>
                </c:pt>
                <c:pt idx="1">
                  <c:v>68.63</c:v>
                </c:pt>
                <c:pt idx="2">
                  <c:v>69.44</c:v>
                </c:pt>
                <c:pt idx="3">
                  <c:v>66.67</c:v>
                </c:pt>
                <c:pt idx="4">
                  <c:v>69.23</c:v>
                </c:pt>
                <c:pt idx="5">
                  <c:v>69.7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42-47D5-A735-642A5A2701E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cap="all" baseline="0" dirty="0"/>
              <a:t>Average Traffic Delay (Minutes) by Region</a:t>
            </a:r>
            <a:endParaRPr lang="en-US" sz="1600" dirty="0"/>
          </a:p>
        </c:rich>
      </c:tx>
      <c:layout>
        <c:manualLayout>
          <c:xMode val="edge"/>
          <c:yMode val="edge"/>
          <c:x val="0.2146981403957019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Avg_Traffic_Delay_Min</c:v>
                </c:pt>
              </c:strCache>
            </c:strRef>
          </c:tx>
          <c:spPr>
            <a:gradFill>
              <a:gsLst>
                <a:gs pos="100000">
                  <a:schemeClr val="accent6">
                    <a:alpha val="0"/>
                  </a:schemeClr>
                </a:gs>
                <a:gs pos="50000">
                  <a:schemeClr val="accent6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Hyderabad</c:v>
                </c:pt>
                <c:pt idx="1">
                  <c:v>Mumbai</c:v>
                </c:pt>
                <c:pt idx="2">
                  <c:v>Pune</c:v>
                </c:pt>
                <c:pt idx="3">
                  <c:v>Bengaluru</c:v>
                </c:pt>
                <c:pt idx="4">
                  <c:v>Lucknow</c:v>
                </c:pt>
                <c:pt idx="5">
                  <c:v>Ahmedabad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38.9</c:v>
                </c:pt>
                <c:pt idx="1">
                  <c:v>51.94</c:v>
                </c:pt>
                <c:pt idx="2">
                  <c:v>70.56</c:v>
                </c:pt>
                <c:pt idx="3">
                  <c:v>15</c:v>
                </c:pt>
                <c:pt idx="4">
                  <c:v>67</c:v>
                </c:pt>
                <c:pt idx="5">
                  <c:v>55.7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4A-46DC-B197-A68386CC838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1111329263"/>
        <c:axId val="1111327343"/>
        <c:axId val="0"/>
      </c:bar3DChart>
      <c:catAx>
        <c:axId val="1111329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327343"/>
        <c:crosses val="autoZero"/>
        <c:auto val="1"/>
        <c:lblAlgn val="ctr"/>
        <c:lblOffset val="100"/>
        <c:noMultiLvlLbl val="0"/>
      </c:catAx>
      <c:valAx>
        <c:axId val="1111327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329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6d3205161e0b43eda21dc63d59777a3f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92037B-61A9-0994-073A-F064C7ABF9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83" y="0"/>
            <a:ext cx="11989434" cy="6858000"/>
          </a:xfrm>
        </p:spPr>
        <p:txBody>
          <a:bodyPr anchor="ctr"/>
          <a:lstStyle/>
          <a:p>
            <a:r>
              <a:rPr lang="en-US" sz="4400" dirty="0"/>
              <a:t>Flipkart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3200" i="1" dirty="0">
                <a:solidFill>
                  <a:schemeClr val="tx1"/>
                </a:solidFill>
              </a:rPr>
              <a:t>Logistics Optimization </a:t>
            </a:r>
            <a:br>
              <a:rPr lang="en-US" sz="3200" i="1" dirty="0">
                <a:solidFill>
                  <a:schemeClr val="tx1"/>
                </a:solidFill>
              </a:rPr>
            </a:br>
            <a:r>
              <a:rPr lang="en-US" sz="3200" i="1" dirty="0">
                <a:solidFill>
                  <a:schemeClr val="tx1"/>
                </a:solidFill>
              </a:rPr>
              <a:t>for Delivery Routes</a:t>
            </a:r>
            <a:br>
              <a:rPr lang="en-US" sz="3200" i="1" dirty="0">
                <a:solidFill>
                  <a:schemeClr val="tx1"/>
                </a:solidFill>
              </a:rPr>
            </a:br>
            <a:br>
              <a:rPr lang="en-US" sz="3200" i="1" dirty="0">
                <a:solidFill>
                  <a:schemeClr val="tx1"/>
                </a:solidFill>
              </a:rPr>
            </a:br>
            <a:br>
              <a:rPr lang="en-US" sz="3200" i="1" dirty="0">
                <a:solidFill>
                  <a:schemeClr val="tx1"/>
                </a:solidFill>
              </a:rPr>
            </a:br>
            <a:br>
              <a:rPr lang="en-US" sz="3200" i="1" dirty="0">
                <a:solidFill>
                  <a:schemeClr val="tx1"/>
                </a:solidFill>
              </a:rPr>
            </a:br>
            <a:r>
              <a:rPr lang="en-US" sz="3200" i="1" dirty="0">
                <a:solidFill>
                  <a:schemeClr val="tx1"/>
                </a:solidFill>
              </a:rPr>
              <a:t>                                                           </a:t>
            </a:r>
            <a:br>
              <a:rPr lang="en-US" sz="3200" i="1" dirty="0">
                <a:solidFill>
                  <a:schemeClr val="tx1"/>
                </a:solidFill>
              </a:rPr>
            </a:br>
            <a:r>
              <a:rPr lang="en-US" sz="3200" i="1" dirty="0">
                <a:solidFill>
                  <a:schemeClr val="tx1"/>
                </a:solidFill>
              </a:rPr>
              <a:t>                                                                  </a:t>
            </a:r>
            <a:r>
              <a:rPr lang="en-US" sz="1400" dirty="0">
                <a:solidFill>
                  <a:schemeClr val="tx1"/>
                </a:solidFill>
              </a:rPr>
              <a:t>SUDIKSHA ASLESHA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A07C3-8BDF-E472-83D4-E163ADF191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</a:blip>
          <a:srcRect l="28000" t="22526" r="27558" b="22526"/>
          <a:stretch>
            <a:fillRect/>
          </a:stretch>
        </p:blipFill>
        <p:spPr>
          <a:xfrm>
            <a:off x="10746925" y="353029"/>
            <a:ext cx="1343792" cy="13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76C1E8-B4B7-AF81-884D-7C2A4BDD1B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89203" y="0"/>
            <a:ext cx="9024257" cy="53118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79" y="108369"/>
            <a:ext cx="8899722" cy="577431"/>
          </a:xfrm>
        </p:spPr>
        <p:txBody>
          <a:bodyPr/>
          <a:lstStyle/>
          <a:p>
            <a:r>
              <a:rPr lang="en-US" dirty="0"/>
              <a:t>○ </a:t>
            </a:r>
            <a:r>
              <a:rPr lang="en-US" sz="2400" dirty="0"/>
              <a:t>Average traffic delay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6B6864-BD95-F0DA-B7FB-231DCD268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8" y="1287838"/>
            <a:ext cx="6944694" cy="2946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91440F-0BE1-70D7-F260-08A0E4992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538" y="1017390"/>
            <a:ext cx="2676899" cy="3277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63C272-F3E2-D770-56E7-2D0901399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537" y="4234464"/>
            <a:ext cx="2676899" cy="200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37" y="193070"/>
            <a:ext cx="9875463" cy="999746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○ </a:t>
            </a:r>
            <a:r>
              <a:rPr lang="en-US" sz="2400" dirty="0">
                <a:solidFill>
                  <a:srgbClr val="202C8F"/>
                </a:solidFill>
              </a:rPr>
              <a:t>Distance-to-time efficiency ratio: Distance-KM / Average_Travel_Time_Min.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45041D-B717-4622-3E8A-242488942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53" y="1542261"/>
            <a:ext cx="7513761" cy="2441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38540-4970-7CE7-29AE-045CF0B02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542261"/>
            <a:ext cx="2717853" cy="45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7535"/>
            <a:ext cx="10511627" cy="853851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202C8F"/>
                </a:solidFill>
              </a:rPr>
              <a:t>3.2: Identify 3 routes with the worst efficiency ratio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825397-3B6F-4223-94B9-4E545B4815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011513" y="1578135"/>
            <a:ext cx="9133973" cy="2572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BFB78-B1CE-416F-8BB8-4F2EDC1ED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052" y="4373241"/>
            <a:ext cx="3448234" cy="18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86" y="298821"/>
            <a:ext cx="10352313" cy="510931"/>
          </a:xfrm>
        </p:spPr>
        <p:txBody>
          <a:bodyPr/>
          <a:lstStyle/>
          <a:p>
            <a:r>
              <a:rPr lang="en-US" sz="2400" dirty="0">
                <a:solidFill>
                  <a:srgbClr val="202C8F"/>
                </a:solidFill>
              </a:rPr>
              <a:t>3.3: Find routes with &gt;20% delayed shipments</a:t>
            </a:r>
            <a:r>
              <a:rPr lang="en-US" dirty="0">
                <a:solidFill>
                  <a:srgbClr val="202C8F"/>
                </a:solidFill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F548D-D246-BA40-19F8-5384C15B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09" y="927117"/>
            <a:ext cx="10268777" cy="3318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3B6DF-B53D-CC66-8894-0A5595030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1" y="2884714"/>
            <a:ext cx="6716486" cy="367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4FF0-7814-7A17-57E8-614FD7AB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71" y="195862"/>
            <a:ext cx="10821955" cy="587910"/>
          </a:xfrm>
        </p:spPr>
        <p:txBody>
          <a:bodyPr/>
          <a:lstStyle/>
          <a:p>
            <a:r>
              <a:rPr lang="en-US" sz="2400" dirty="0">
                <a:solidFill>
                  <a:srgbClr val="202C8F"/>
                </a:solidFill>
              </a:rPr>
              <a:t>3.4: Recommend potential routes for optimization</a:t>
            </a:r>
            <a:endParaRPr lang="en-IN" sz="2400" dirty="0">
              <a:solidFill>
                <a:srgbClr val="202C8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930EF-19E4-788E-2807-2508A07349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AA209-241E-BAAF-078C-2121DCF3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85" y="4137661"/>
            <a:ext cx="9821646" cy="2524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4F1CD-6597-99FD-C3CE-9145429F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1" y="783772"/>
            <a:ext cx="10745699" cy="32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2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C805-561E-ACEA-5390-E684B7DB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93" y="195862"/>
            <a:ext cx="10806633" cy="598796"/>
          </a:xfrm>
        </p:spPr>
        <p:txBody>
          <a:bodyPr/>
          <a:lstStyle/>
          <a:p>
            <a:r>
              <a:rPr lang="en-IN" dirty="0"/>
              <a:t>Task 4: Warehouse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DF9A8-D87D-6CDE-C21B-90D7C8793F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E3520-1901-9917-7935-A096461D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7" y="1668377"/>
            <a:ext cx="9631680" cy="3295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88705-D266-1AF4-9384-82307FFA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8" y="5107369"/>
            <a:ext cx="6550885" cy="141317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BE54EFD-E6A3-00DA-9EBE-47AD6E1D55D6}"/>
              </a:ext>
            </a:extLst>
          </p:cNvPr>
          <p:cNvSpPr txBox="1">
            <a:spLocks/>
          </p:cNvSpPr>
          <p:nvPr/>
        </p:nvSpPr>
        <p:spPr>
          <a:xfrm>
            <a:off x="544286" y="1091300"/>
            <a:ext cx="11103428" cy="433593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4.1: Find the top 3 warehouses with the highest average processing time</a:t>
            </a:r>
          </a:p>
        </p:txBody>
      </p:sp>
    </p:spTree>
    <p:extLst>
      <p:ext uri="{BB962C8B-B14F-4D97-AF65-F5344CB8AC3E}">
        <p14:creationId xmlns:p14="http://schemas.microsoft.com/office/powerpoint/2010/main" val="307780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3C85-DE59-1B85-C33F-E75C6B03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202521"/>
            <a:ext cx="10077775" cy="831622"/>
          </a:xfrm>
        </p:spPr>
        <p:txBody>
          <a:bodyPr/>
          <a:lstStyle/>
          <a:p>
            <a:r>
              <a:rPr lang="en-US" sz="2400" dirty="0"/>
              <a:t>4.2: Calculate total vs. delayed shipments for each warehouse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D5EBF-6F72-CA4A-B204-E41267E5E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25D29-D290-3D70-E5FA-88153BB7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083" y="3826159"/>
            <a:ext cx="6167831" cy="2829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45981F-D4CE-6863-33A4-7340CE461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2" y="1183366"/>
            <a:ext cx="1106959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71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E4A6-8B8D-9A94-BB01-8B9FE3AE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281" y="202521"/>
            <a:ext cx="9879437" cy="831622"/>
          </a:xfrm>
        </p:spPr>
        <p:txBody>
          <a:bodyPr/>
          <a:lstStyle/>
          <a:p>
            <a:r>
              <a:rPr lang="en-US" sz="2400" dirty="0"/>
              <a:t>4.3: Use CTEs to find bottleneck warehouses where processing time &gt; global average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9C3CD-21A3-5743-5383-0466F32629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965CB-5EF5-5366-93A3-A2BA26EA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93" y="1183366"/>
            <a:ext cx="10557490" cy="2728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7C640-F22D-5CBC-0B94-0D8B0FD7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81" y="4324475"/>
            <a:ext cx="8783276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0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6CC1-150B-C397-45FA-6689C9E7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29" y="141515"/>
            <a:ext cx="10395857" cy="707076"/>
          </a:xfrm>
        </p:spPr>
        <p:txBody>
          <a:bodyPr/>
          <a:lstStyle/>
          <a:p>
            <a:r>
              <a:rPr lang="en-US" sz="2400" dirty="0"/>
              <a:t>4.4: Rank warehouses based on on-time delivery percentage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78B75-DE36-0F80-0D3F-B9A74C525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9C00B-AA42-A6A4-B849-8BF64049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9" y="848591"/>
            <a:ext cx="11145805" cy="3610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C4CAD-5F4A-1645-1567-62E3B6AB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557" y="3592285"/>
            <a:ext cx="6372587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99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D7AD-5E33-B0D7-E79A-3A950645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5" y="287791"/>
            <a:ext cx="11055912" cy="630012"/>
          </a:xfrm>
        </p:spPr>
        <p:txBody>
          <a:bodyPr/>
          <a:lstStyle/>
          <a:p>
            <a:r>
              <a:rPr lang="en-US" dirty="0">
                <a:solidFill>
                  <a:srgbClr val="202C8F"/>
                </a:solidFill>
              </a:rPr>
              <a:t>Task 5: Delivery Agent Performance</a:t>
            </a:r>
            <a:endParaRPr lang="en-IN" dirty="0">
              <a:solidFill>
                <a:srgbClr val="202C8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B820F-B190-2A14-1D7D-AD2DE3694C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64B5C8-C9CC-152C-1A81-952F0BFFD353}"/>
              </a:ext>
            </a:extLst>
          </p:cNvPr>
          <p:cNvSpPr txBox="1">
            <a:spLocks/>
          </p:cNvSpPr>
          <p:nvPr/>
        </p:nvSpPr>
        <p:spPr>
          <a:xfrm>
            <a:off x="370115" y="928689"/>
            <a:ext cx="10842171" cy="471489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solidFill>
                  <a:srgbClr val="202C8F"/>
                </a:solidFill>
              </a:rPr>
              <a:t>5.1: Rank agents (per route) by on-time delivery %</a:t>
            </a:r>
            <a:endParaRPr lang="en-IN" sz="2400" dirty="0">
              <a:solidFill>
                <a:srgbClr val="202C8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1C478-C2BD-FC4F-B0E7-4222FECF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6" y="1557803"/>
            <a:ext cx="6847114" cy="3896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C7C8D-1134-B0F1-E491-D0D37754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554" y="1557804"/>
            <a:ext cx="446833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1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1596"/>
            <a:ext cx="10352314" cy="720776"/>
          </a:xfrm>
        </p:spPr>
        <p:txBody>
          <a:bodyPr/>
          <a:lstStyle/>
          <a:p>
            <a:r>
              <a:rPr lang="en-US" sz="3200" dirty="0"/>
              <a:t>Task 1: Data Cleaning &amp; 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A0927-2DF5-5BC1-067B-6DF48134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08260"/>
            <a:ext cx="8857837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3F799-4155-77CB-C7BD-B7A9597F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130343"/>
            <a:ext cx="9444037" cy="276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443609-2226-08E1-3C39-7763431E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449286" y="237103"/>
            <a:ext cx="9650186" cy="6433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69710-FB6E-06B5-FF70-99020209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71" y="237103"/>
            <a:ext cx="11099455" cy="471489"/>
          </a:xfrm>
        </p:spPr>
        <p:txBody>
          <a:bodyPr/>
          <a:lstStyle/>
          <a:p>
            <a:r>
              <a:rPr lang="en-US" sz="2400" dirty="0">
                <a:solidFill>
                  <a:srgbClr val="202C8F"/>
                </a:solidFill>
              </a:rPr>
              <a:t>5.2: Find agents with on-time % &lt; 80%</a:t>
            </a:r>
            <a:endParaRPr lang="en-IN" sz="2400" dirty="0">
              <a:solidFill>
                <a:srgbClr val="202C8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CFEC8-C19B-66AC-4F12-85A5D13EB7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5326E-357D-71B3-4E11-5BB4AC5A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71" y="953429"/>
            <a:ext cx="8695700" cy="2019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C89B2-C49E-3B7B-56E8-1D0A620C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49" y="3096166"/>
            <a:ext cx="5453743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BCC-A038-E34F-2E7C-EA33FCDD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81952"/>
            <a:ext cx="11408228" cy="746736"/>
          </a:xfrm>
        </p:spPr>
        <p:txBody>
          <a:bodyPr/>
          <a:lstStyle/>
          <a:p>
            <a:r>
              <a:rPr lang="en-US" sz="2400" dirty="0">
                <a:solidFill>
                  <a:srgbClr val="202C8F"/>
                </a:solidFill>
              </a:rPr>
              <a:t>5.3: Compare average speed of top 5 vs bottom 5 agents using subqueries</a:t>
            </a:r>
            <a:endParaRPr lang="en-IN" sz="2400" dirty="0">
              <a:solidFill>
                <a:srgbClr val="202C8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59B76-1CD4-3B39-9B6F-BEE4D3645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60C9-09CD-5026-F5E6-5F7709C9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0" y="1235728"/>
            <a:ext cx="8316486" cy="2810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09CBAF-D616-892E-E1E5-6ECF7629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57" y="4326741"/>
            <a:ext cx="2002872" cy="961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C974B-7486-6776-F1F4-C71626BBE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014" y="4326741"/>
            <a:ext cx="1638529" cy="8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2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1829C-A70D-7A95-44AF-03885CDD9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15661"/>
            <a:ext cx="11321143" cy="813027"/>
          </a:xfrm>
        </p:spPr>
        <p:txBody>
          <a:bodyPr/>
          <a:lstStyle/>
          <a:p>
            <a:r>
              <a:rPr lang="en-US" sz="2400" dirty="0">
                <a:solidFill>
                  <a:srgbClr val="202C8F"/>
                </a:solidFill>
              </a:rPr>
              <a:t>5.4: Suggest training or workload balancing strategies for low performers </a:t>
            </a:r>
            <a:endParaRPr lang="en-IN" sz="2400" dirty="0">
              <a:solidFill>
                <a:srgbClr val="202C8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CDAA1-7CC2-2084-A94D-0A8068EA9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045029"/>
            <a:ext cx="11800113" cy="5519057"/>
          </a:xfrm>
          <a:blipFill dpi="0" rotWithShape="1">
            <a:blip r:embed="rId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# Training Strategies: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Conduct 1-on-1 review sessions focusing on reasons for delay (traffic hotspots, route familiarity, time management).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Assign mentors from top-performing agents (</a:t>
            </a:r>
            <a:r>
              <a:rPr lang="en-US" b="1" dirty="0">
                <a:solidFill>
                  <a:schemeClr val="tx1"/>
                </a:solidFill>
              </a:rPr>
              <a:t>on-time &gt; 90%).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Conduct route optimization and navigation training to help agents choose faster and more efficient paths.</a:t>
            </a:r>
          </a:p>
          <a:p>
            <a:r>
              <a:rPr lang="en-US" b="1" dirty="0">
                <a:solidFill>
                  <a:schemeClr val="tx1"/>
                </a:solidFill>
              </a:rPr>
              <a:t># Workload Balancing Strategies: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Reassign part of congested or long-distance routes from low performers to agents with higher efficiency.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Implement rotational delivery scheduling to balance workload during peak demand periods.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Distribute deliveries evenly based on agents’ average speed and years of experience to ensure fair workload.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87B2C-0CF3-45F4-E694-E18A926F2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1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4257-378E-2AEE-076C-986066FBF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221454"/>
            <a:ext cx="10776857" cy="471489"/>
          </a:xfrm>
        </p:spPr>
        <p:txBody>
          <a:bodyPr/>
          <a:lstStyle/>
          <a:p>
            <a:r>
              <a:rPr lang="en-US" sz="3200" dirty="0">
                <a:solidFill>
                  <a:srgbClr val="202C8F"/>
                </a:solidFill>
              </a:rPr>
              <a:t>Task 6: Shipment Tracking Analytics</a:t>
            </a:r>
            <a:endParaRPr lang="en-IN" sz="3200" dirty="0">
              <a:solidFill>
                <a:srgbClr val="202C8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C2976A-F2BC-45ED-F588-B7DEDE8F8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15" y="1245132"/>
            <a:ext cx="10765971" cy="30067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377B5-A543-6F70-16DB-48F8673763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BBE605-387C-B1A6-2600-C32C0A95729A}"/>
              </a:ext>
            </a:extLst>
          </p:cNvPr>
          <p:cNvSpPr txBox="1">
            <a:spLocks/>
          </p:cNvSpPr>
          <p:nvPr/>
        </p:nvSpPr>
        <p:spPr>
          <a:xfrm>
            <a:off x="468085" y="733293"/>
            <a:ext cx="10842171" cy="471489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solidFill>
                  <a:srgbClr val="202C8F"/>
                </a:solidFill>
              </a:rPr>
              <a:t>6.1: For each order, list the last checkpoint and time</a:t>
            </a:r>
            <a:endParaRPr lang="en-IN" sz="2400" dirty="0">
              <a:solidFill>
                <a:srgbClr val="202C8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A6E35-0DCC-ED44-4470-041A5400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70" y="3722914"/>
            <a:ext cx="5402241" cy="2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9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B04D-7978-7616-285E-1C3AF82C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198664"/>
            <a:ext cx="11081856" cy="847726"/>
          </a:xfrm>
        </p:spPr>
        <p:txBody>
          <a:bodyPr/>
          <a:lstStyle/>
          <a:p>
            <a:r>
              <a:rPr lang="en-US" sz="2400" dirty="0"/>
              <a:t>6.2: Find the most common delay reasons (excluding None)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DECA5-753A-A027-20FA-111B24757F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6C975-C92D-FA40-6652-52955640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01" y="1046390"/>
            <a:ext cx="7230484" cy="2829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DA16F-6B7D-81BF-DE1D-4CEE7C19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1" y="4148136"/>
            <a:ext cx="3010320" cy="1784577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B3CF4D8-BCBF-C592-4E01-103F2865E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281974"/>
              </p:ext>
            </p:extLst>
          </p:nvPr>
        </p:nvGraphicFramePr>
        <p:xfrm>
          <a:off x="6865258" y="1132791"/>
          <a:ext cx="4771571" cy="438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B80DE8-E0BE-11E0-4B97-DDD4C3A2FB71}"/>
              </a:ext>
            </a:extLst>
          </p:cNvPr>
          <p:cNvSpPr txBox="1"/>
          <p:nvPr/>
        </p:nvSpPr>
        <p:spPr>
          <a:xfrm>
            <a:off x="5119007" y="5932713"/>
            <a:ext cx="630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Insights</a:t>
            </a:r>
            <a:r>
              <a:rPr lang="en-US" b="1" dirty="0"/>
              <a:t>: 70% of total delay time</a:t>
            </a:r>
            <a:r>
              <a:rPr lang="en-US" dirty="0"/>
              <a:t> comes from </a:t>
            </a:r>
            <a:r>
              <a:rPr lang="en-US" b="1" dirty="0"/>
              <a:t>traffic congestion</a:t>
            </a:r>
            <a:r>
              <a:rPr lang="en-US" dirty="0"/>
              <a:t> on urban routes.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852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E97A-ACED-72C4-EE2F-48329BC4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3" y="287791"/>
            <a:ext cx="10711740" cy="471489"/>
          </a:xfrm>
        </p:spPr>
        <p:txBody>
          <a:bodyPr/>
          <a:lstStyle/>
          <a:p>
            <a:r>
              <a:rPr lang="en-US" sz="2400" dirty="0">
                <a:solidFill>
                  <a:srgbClr val="202C8F"/>
                </a:solidFill>
              </a:rPr>
              <a:t>6.3: Identify orders with &gt;2 delayed checkpoints</a:t>
            </a:r>
            <a:endParaRPr lang="en-IN" sz="2400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AD208-3D96-BBDC-21CB-DEC4089D0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FEB30-65D9-E3F4-505B-13946A0F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07" y="1152197"/>
            <a:ext cx="6249272" cy="2353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BB740-0ED3-16F0-FA2B-A5CA4AE24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990" y="1075997"/>
            <a:ext cx="2886478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0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5173-B620-E2BE-4841-D505194D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07" y="94357"/>
            <a:ext cx="10547144" cy="570820"/>
          </a:xfrm>
        </p:spPr>
        <p:txBody>
          <a:bodyPr/>
          <a:lstStyle/>
          <a:p>
            <a:r>
              <a:rPr lang="en-US" dirty="0"/>
              <a:t>Task 7: Advanced KPI Reporting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43540C-06DF-970B-D4AC-F3882ECEC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00B196-D1B6-791A-67BF-0DBF7AE61F51}"/>
              </a:ext>
            </a:extLst>
          </p:cNvPr>
          <p:cNvSpPr txBox="1">
            <a:spLocks/>
          </p:cNvSpPr>
          <p:nvPr/>
        </p:nvSpPr>
        <p:spPr>
          <a:xfrm>
            <a:off x="468085" y="556530"/>
            <a:ext cx="10842171" cy="471489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7.1: Average Delivery Delay per Region (Start_Location)</a:t>
            </a: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9CB73-DB79-4A25-6E1A-7132F714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8" y="1127350"/>
            <a:ext cx="8819359" cy="3610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C873BF-D976-4FBB-9804-28822E27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9" y="4811359"/>
            <a:ext cx="3153215" cy="1838582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77AA9E0-36F3-D980-FE5E-F74F97F43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507806"/>
              </p:ext>
            </p:extLst>
          </p:nvPr>
        </p:nvGraphicFramePr>
        <p:xfrm>
          <a:off x="5355772" y="3287486"/>
          <a:ext cx="6326530" cy="3476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6080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2957-A2E0-9BE4-09A5-0796F9764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57831"/>
            <a:ext cx="10914398" cy="751114"/>
          </a:xfrm>
        </p:spPr>
        <p:txBody>
          <a:bodyPr/>
          <a:lstStyle/>
          <a:p>
            <a:pPr algn="l"/>
            <a:r>
              <a:rPr lang="en-US" sz="2400" dirty="0"/>
              <a:t>7.2: On-Time Delivery % = (Total On-Time Deliveries / Total Deliveries) * 100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9D46-9777-C4DB-C4DC-EDA0AB80F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E17E0-1B46-B3B0-1284-3F389605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1" y="928688"/>
            <a:ext cx="10964805" cy="3715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BADA9-6876-69D0-DA88-2A8F5785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51" y="4763699"/>
            <a:ext cx="663032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15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C302A7-04D0-414A-8594-7C64ECFAFB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952500" y="573614"/>
            <a:ext cx="9426579" cy="5609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2F6B03-EF40-E7EF-A7D4-7645FCAD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7" y="326571"/>
            <a:ext cx="10733314" cy="653143"/>
          </a:xfrm>
        </p:spPr>
        <p:txBody>
          <a:bodyPr/>
          <a:lstStyle/>
          <a:p>
            <a:r>
              <a:rPr lang="en-US" sz="2400" dirty="0"/>
              <a:t>7.3: </a:t>
            </a:r>
            <a:r>
              <a:rPr lang="en-IN" sz="2400" dirty="0"/>
              <a:t>Average Traffic Delay per 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44D9F-9850-80CE-AD0A-C4C89618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31" y="1214277"/>
            <a:ext cx="6754168" cy="2889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A982D-E309-66AB-A88B-F9F5A233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025" y="5246016"/>
            <a:ext cx="2734057" cy="1038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B67B92-3A7D-0379-A2C7-FE4803112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735" y="1121115"/>
            <a:ext cx="276263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35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4FB4C6-B78F-B699-B535-10FF784F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0396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1B1C0-5631-211C-9804-92AAC87BBA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AA83D-F6FA-B0C2-D941-2B01E681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46" y="457199"/>
            <a:ext cx="9928929" cy="3067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DFBCC-DD74-DB26-7E69-34966148E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45" y="4023508"/>
            <a:ext cx="7249537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57" y="130628"/>
            <a:ext cx="10678885" cy="1153887"/>
          </a:xfrm>
        </p:spPr>
        <p:txBody>
          <a:bodyPr/>
          <a:lstStyle/>
          <a:p>
            <a:r>
              <a:rPr lang="en-US" sz="2400" dirty="0"/>
              <a:t>1.2: Replace NULL Traffic_Delay_Min with Average Delay for that Route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E8204-75E4-8234-8503-C2AC4FF6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42" y="1284515"/>
            <a:ext cx="9583487" cy="3381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4DFB1-F946-6504-6A3C-CDAA28FC1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088829"/>
            <a:ext cx="10548258" cy="48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A48F1FB-655E-6389-733B-8354E0221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111384"/>
              </p:ext>
            </p:extLst>
          </p:nvPr>
        </p:nvGraphicFramePr>
        <p:xfrm>
          <a:off x="478972" y="842457"/>
          <a:ext cx="5595257" cy="398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336B0B17-29C5-F31F-3A48-32D2EE2F2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3" y="237810"/>
            <a:ext cx="5595256" cy="489161"/>
          </a:xfrm>
        </p:spPr>
        <p:txBody>
          <a:bodyPr/>
          <a:lstStyle/>
          <a:p>
            <a:r>
              <a:rPr lang="en-IN" dirty="0"/>
              <a:t>KPI CHARTS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442C481-AC28-7148-B4B9-D9D8F721E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8" y="4939743"/>
            <a:ext cx="10526486" cy="1680448"/>
          </a:xfrm>
        </p:spPr>
        <p:txBody>
          <a:bodyPr>
            <a:normAutofit fontScale="92500" lnSpcReduction="20000"/>
          </a:bodyPr>
          <a:lstStyle/>
          <a:p>
            <a:r>
              <a:rPr lang="en-IN" sz="2000" b="1" dirty="0">
                <a:latin typeface="+mj-lt"/>
              </a:rPr>
              <a:t>INSIGHTS: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Hyderabad leads</a:t>
            </a:r>
            <a:r>
              <a:rPr lang="en-US" sz="2000" dirty="0"/>
              <a:t> in on-time deliveries (76.13%), while </a:t>
            </a:r>
            <a:r>
              <a:rPr lang="en-US" sz="2000" b="1" dirty="0"/>
              <a:t>Bengaluru lags</a:t>
            </a:r>
            <a:r>
              <a:rPr lang="en-US" sz="2000" dirty="0"/>
              <a:t> at 66.67%, showing regional variation in efficiency.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High traffic delays</a:t>
            </a:r>
            <a:r>
              <a:rPr lang="en-US" sz="2000" dirty="0"/>
              <a:t> in Pune and Lucknow (≈70 mins) strongly correlate with </a:t>
            </a:r>
            <a:r>
              <a:rPr lang="en-US" sz="2000" b="1" dirty="0"/>
              <a:t>lower on-time performance</a:t>
            </a:r>
            <a:r>
              <a:rPr lang="en-US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Bengaluru</a:t>
            </a:r>
            <a:r>
              <a:rPr lang="en-US" sz="2000" dirty="0"/>
              <a:t> shows low traffic delay but still moderate on-time %, suggesting internal delays.</a:t>
            </a:r>
            <a:endParaRPr lang="en-IN" sz="2000" b="1" dirty="0">
              <a:latin typeface="+mj-l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001F69A-B2D8-77D2-D1D5-2E302CFE18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2769293"/>
              </p:ext>
            </p:extLst>
          </p:nvPr>
        </p:nvGraphicFramePr>
        <p:xfrm>
          <a:off x="5981701" y="842457"/>
          <a:ext cx="6252029" cy="398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1709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7365-48C2-132D-335C-87CD10D2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79" y="0"/>
            <a:ext cx="10948147" cy="653143"/>
          </a:xfrm>
        </p:spPr>
        <p:txBody>
          <a:bodyPr/>
          <a:lstStyle/>
          <a:p>
            <a:r>
              <a:rPr lang="en-IN" dirty="0"/>
              <a:t>KEY FINDINGS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D57F-18DC-7592-F823-2B6081FFC5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F7BF2C-EA57-EAA4-4EA1-C245FEA9D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878" y="772886"/>
            <a:ext cx="10948147" cy="5027841"/>
          </a:xfrm>
        </p:spPr>
        <p:txBody>
          <a:bodyPr>
            <a:normAutofit/>
          </a:bodyPr>
          <a:lstStyle/>
          <a:p>
            <a:r>
              <a:rPr lang="en-IN" sz="2000" b="1" dirty="0"/>
              <a:t>Primary Delay Drivers- </a:t>
            </a:r>
            <a:r>
              <a:rPr lang="en-US" sz="2000" dirty="0"/>
              <a:t>Around </a:t>
            </a:r>
            <a:r>
              <a:rPr lang="en-US" sz="2000" b="1" dirty="0"/>
              <a:t>70% of total delay time</a:t>
            </a:r>
            <a:r>
              <a:rPr lang="en-US" sz="2000" dirty="0"/>
              <a:t> is due to </a:t>
            </a:r>
            <a:r>
              <a:rPr lang="en-US" sz="2000" b="1" dirty="0"/>
              <a:t>traffic congestion</a:t>
            </a:r>
            <a:r>
              <a:rPr lang="en-US" sz="2000" dirty="0"/>
              <a:t>, especially in urban routes like Pune and Lucknow.</a:t>
            </a:r>
          </a:p>
          <a:p>
            <a:r>
              <a:rPr lang="en-US" sz="2000" b="1" dirty="0"/>
              <a:t>Regional Performance Gaps:</a:t>
            </a:r>
            <a:r>
              <a:rPr lang="en-US" sz="2000" dirty="0"/>
              <a:t> </a:t>
            </a:r>
            <a:r>
              <a:rPr lang="en-US" sz="2000" b="1" dirty="0"/>
              <a:t>Hyderabad</a:t>
            </a:r>
            <a:r>
              <a:rPr lang="en-US" sz="2000" dirty="0"/>
              <a:t> achieved the highest on-time delivery rate (≈76%), while </a:t>
            </a:r>
            <a:r>
              <a:rPr lang="en-US" sz="2000" b="1" dirty="0"/>
              <a:t>Bengaluru</a:t>
            </a:r>
            <a:r>
              <a:rPr lang="en-US" sz="2000" dirty="0"/>
              <a:t> lagged at ≈66%, indicating regional process inefficiencies.</a:t>
            </a:r>
          </a:p>
          <a:p>
            <a:r>
              <a:rPr lang="en-US" sz="2000" b="1" dirty="0"/>
              <a:t>Agent Performance Variance:</a:t>
            </a:r>
            <a:r>
              <a:rPr lang="en-US" sz="2000" dirty="0"/>
              <a:t> Significant difference in average speeds between top 53.02 and low-performing agents 35.32 — suggesting the need for </a:t>
            </a:r>
            <a:r>
              <a:rPr lang="en-US" sz="2000" b="1" dirty="0"/>
              <a:t>training and workload balancing</a:t>
            </a:r>
            <a:r>
              <a:rPr lang="en-US" sz="2000" dirty="0"/>
              <a:t>.</a:t>
            </a:r>
          </a:p>
          <a:p>
            <a:r>
              <a:rPr lang="en-US" sz="2000" b="1" dirty="0"/>
              <a:t>Route Inefficiency :</a:t>
            </a:r>
            <a:r>
              <a:rPr lang="en-US" sz="2000" dirty="0"/>
              <a:t> A few routes showed </a:t>
            </a:r>
            <a:r>
              <a:rPr lang="en-US" sz="2000" b="1" dirty="0"/>
              <a:t>low distance-to-time efficiency</a:t>
            </a:r>
            <a:r>
              <a:rPr lang="en-US" sz="2000" dirty="0"/>
              <a:t>, signaling opportunities for </a:t>
            </a:r>
            <a:r>
              <a:rPr lang="en-US" sz="2000" b="1" dirty="0"/>
              <a:t>route re-optimization</a:t>
            </a:r>
            <a:r>
              <a:rPr lang="en-US" sz="2000" dirty="0"/>
              <a:t>.</a:t>
            </a:r>
          </a:p>
          <a:p>
            <a:r>
              <a:rPr lang="en-US" sz="2000" b="1" dirty="0"/>
              <a:t>Warehouse Performance – Top 3 warehouses</a:t>
            </a:r>
            <a:r>
              <a:rPr lang="en-US" sz="2000" dirty="0"/>
              <a:t> showed </a:t>
            </a:r>
            <a:r>
              <a:rPr lang="en-US" sz="2000" b="1" dirty="0"/>
              <a:t>average processing times per minute (101-117) exceeding the global mean by 18–25%</a:t>
            </a:r>
            <a:r>
              <a:rPr lang="en-US" sz="2000" dirty="0"/>
              <a:t>, indicating operational bottlenecks.</a:t>
            </a:r>
          </a:p>
          <a:p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22661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1CA6-C659-AAF3-0ACA-8C7EEB53C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86" y="287934"/>
            <a:ext cx="10482942" cy="521818"/>
          </a:xfrm>
        </p:spPr>
        <p:txBody>
          <a:bodyPr/>
          <a:lstStyle/>
          <a:p>
            <a:r>
              <a:rPr lang="en-IN" dirty="0"/>
              <a:t>Video 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4758D-2E2F-63A5-420C-933388E65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197429"/>
            <a:ext cx="10341427" cy="48508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PART 1-</a:t>
            </a:r>
          </a:p>
          <a:p>
            <a:r>
              <a:rPr lang="en-IN" dirty="0">
                <a:hlinkClick r:id="rId2"/>
              </a:rPr>
              <a:t>https://www.loom.com/share/6d3205161e0b43eda21dc63d59777a3f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PART 2-</a:t>
            </a:r>
          </a:p>
          <a:p>
            <a:r>
              <a:rPr lang="en-IN" dirty="0"/>
              <a:t>https://www.loom.com/share/8c0a1641e3594ff987c92b714b0f0198</a:t>
            </a:r>
          </a:p>
        </p:txBody>
      </p:sp>
    </p:spTree>
    <p:extLst>
      <p:ext uri="{BB962C8B-B14F-4D97-AF65-F5344CB8AC3E}">
        <p14:creationId xmlns:p14="http://schemas.microsoft.com/office/powerpoint/2010/main" val="218958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7" y="522515"/>
            <a:ext cx="10863942" cy="838199"/>
          </a:xfrm>
        </p:spPr>
        <p:txBody>
          <a:bodyPr/>
          <a:lstStyle/>
          <a:p>
            <a:r>
              <a:rPr lang="en-US" sz="2400" dirty="0"/>
              <a:t>1.3: Convert all date columns into YYYY-MM-DD format using SQL functions.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8FD112-2434-6F7B-D610-286C9B144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4529016"/>
            <a:ext cx="10439400" cy="1348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D9BE08-08D6-B168-ED73-F04B63C2E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164100"/>
            <a:ext cx="10597243" cy="324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DFAEF-9084-5008-518F-6B68AAB66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79" y="1503900"/>
            <a:ext cx="10110664" cy="28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63109"/>
            <a:ext cx="11495313" cy="994164"/>
          </a:xfrm>
        </p:spPr>
        <p:txBody>
          <a:bodyPr/>
          <a:lstStyle/>
          <a:p>
            <a:r>
              <a:rPr lang="en-US" sz="2400" dirty="0"/>
              <a:t>1.4: Ensure that no Actual_Delivery_Date is before Order_Date (flag such records).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2517B-148A-3D7E-B585-2408EDEA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75" y="1322778"/>
            <a:ext cx="9593014" cy="3191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F76063-108F-8475-E09C-181183612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75" y="4779603"/>
            <a:ext cx="9592462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04801"/>
            <a:ext cx="10951226" cy="623887"/>
          </a:xfrm>
        </p:spPr>
        <p:txBody>
          <a:bodyPr/>
          <a:lstStyle/>
          <a:p>
            <a:r>
              <a:rPr lang="en-US" dirty="0"/>
              <a:t>Task 2- Delivery Delay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85025-1ACD-E302-384A-13612371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8" y="989062"/>
            <a:ext cx="10534351" cy="3004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8AA18-DA6C-1C00-867E-037F77B8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9" y="4053894"/>
            <a:ext cx="10134600" cy="26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185057"/>
            <a:ext cx="11462657" cy="743631"/>
          </a:xfrm>
        </p:spPr>
        <p:txBody>
          <a:bodyPr/>
          <a:lstStyle/>
          <a:p>
            <a:r>
              <a:rPr lang="en-US" sz="2400" dirty="0"/>
              <a:t>2.2: Find Top 10 delayed routes based on average delay days.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D87B2-D7B0-1E98-A11D-08C80A7E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1110194"/>
            <a:ext cx="10722428" cy="2133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610E09-850D-0F5A-5B04-51845F8A1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19" y="3309406"/>
            <a:ext cx="6614723" cy="32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64E010-FE50-A569-56DF-B60556367F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318657" y="1172871"/>
            <a:ext cx="9296400" cy="54238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382875"/>
            <a:ext cx="10951028" cy="836326"/>
          </a:xfrm>
        </p:spPr>
        <p:txBody>
          <a:bodyPr/>
          <a:lstStyle/>
          <a:p>
            <a:r>
              <a:rPr lang="en-US" sz="2400" dirty="0"/>
              <a:t>2.3: Use window functions to rank all orders by delay within each warehouse.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17602E-BAB2-2CCE-2F08-825335A7E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29" y="1293525"/>
            <a:ext cx="9694408" cy="2429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F282C3-D563-F950-7519-ACA2D9473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9" y="3780996"/>
            <a:ext cx="7620000" cy="28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5" y="186552"/>
            <a:ext cx="11103428" cy="564562"/>
          </a:xfrm>
        </p:spPr>
        <p:txBody>
          <a:bodyPr/>
          <a:lstStyle/>
          <a:p>
            <a:r>
              <a:rPr lang="en-US" dirty="0"/>
              <a:t>Task 3: Route Optimization Insights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FF5DB-3B16-C8A6-D102-35E883E2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61" y="1399481"/>
            <a:ext cx="7937775" cy="3927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9FA2E8-7128-99AD-B5E3-2F2E0F9CA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392" y="1399481"/>
            <a:ext cx="3264751" cy="5001320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0D3FE654-BB40-6D94-1563-21ADA756E0C9}"/>
              </a:ext>
            </a:extLst>
          </p:cNvPr>
          <p:cNvSpPr txBox="1">
            <a:spLocks/>
          </p:cNvSpPr>
          <p:nvPr/>
        </p:nvSpPr>
        <p:spPr>
          <a:xfrm>
            <a:off x="598715" y="827313"/>
            <a:ext cx="11103428" cy="433593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3.1: AVERAGE DELIVERY TIME(IN DAYS)</a:t>
            </a:r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{EC1830B8-222A-4E3B-9504-2FA13FD1186C}tf78438558_win32</Template>
  <TotalTime>1266</TotalTime>
  <Words>721</Words>
  <Application>Microsoft Office PowerPoint</Application>
  <PresentationFormat>Widescreen</PresentationFormat>
  <Paragraphs>87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Sabon Next LT</vt:lpstr>
      <vt:lpstr>Wingdings</vt:lpstr>
      <vt:lpstr>Custom</vt:lpstr>
      <vt:lpstr>Flipkart   Logistics Optimization  for Delivery Routes                                                                                                                                  SUDIKSHA ASLESHA</vt:lpstr>
      <vt:lpstr>Task 1: Data Cleaning &amp; Preparation</vt:lpstr>
      <vt:lpstr>1.2: Replace NULL Traffic_Delay_Min with Average Delay for that Route</vt:lpstr>
      <vt:lpstr>1.3: Convert all date columns into YYYY-MM-DD format using SQL functions.</vt:lpstr>
      <vt:lpstr>1.4: Ensure that no Actual_Delivery_Date is before Order_Date (flag such records).</vt:lpstr>
      <vt:lpstr>Task 2- Delivery Delay Analysis</vt:lpstr>
      <vt:lpstr>2.2: Find Top 10 delayed routes based on average delay days. </vt:lpstr>
      <vt:lpstr>2.3: Use window functions to rank all orders by delay within each warehouse.</vt:lpstr>
      <vt:lpstr>Task 3: Route Optimization Insights </vt:lpstr>
      <vt:lpstr>○ Average traffic delay</vt:lpstr>
      <vt:lpstr>○ Distance-to-time efficiency ratio: Distance-KM / Average_Travel_Time_Min.</vt:lpstr>
      <vt:lpstr>3.2: Identify 3 routes with the worst efficiency ratio</vt:lpstr>
      <vt:lpstr>3.3: Find routes with &gt;20% delayed shipments.</vt:lpstr>
      <vt:lpstr>3.4: Recommend potential routes for optimization</vt:lpstr>
      <vt:lpstr>Task 4: Warehouse Performance</vt:lpstr>
      <vt:lpstr>4.2: Calculate total vs. delayed shipments for each warehouse</vt:lpstr>
      <vt:lpstr>4.3: Use CTEs to find bottleneck warehouses where processing time &gt; global average</vt:lpstr>
      <vt:lpstr>4.4: Rank warehouses based on on-time delivery percentage</vt:lpstr>
      <vt:lpstr>Task 5: Delivery Agent Performance</vt:lpstr>
      <vt:lpstr>5.2: Find agents with on-time % &lt; 80%</vt:lpstr>
      <vt:lpstr>5.3: Compare average speed of top 5 vs bottom 5 agents using subqueries</vt:lpstr>
      <vt:lpstr>5.4: Suggest training or workload balancing strategies for low performers </vt:lpstr>
      <vt:lpstr>Task 6: Shipment Tracking Analytics</vt:lpstr>
      <vt:lpstr>6.2: Find the most common delay reasons (excluding None)</vt:lpstr>
      <vt:lpstr>6.3: Identify orders with &gt;2 delayed checkpoints</vt:lpstr>
      <vt:lpstr>Task 7: Advanced KPI Reporting</vt:lpstr>
      <vt:lpstr>7.2: On-Time Delivery % = (Total On-Time Deliveries / Total Deliveries) * 100</vt:lpstr>
      <vt:lpstr>7.3: Average Traffic Delay per Route</vt:lpstr>
      <vt:lpstr>PowerPoint Presentation</vt:lpstr>
      <vt:lpstr>KPI CHARTS</vt:lpstr>
      <vt:lpstr>KEY FINDINGS</vt:lpstr>
      <vt:lpstr>Video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sudiksha.aslesha@outlook.com</dc:creator>
  <cp:lastModifiedBy>sudiksha.aslesha@outlook.com</cp:lastModifiedBy>
  <cp:revision>6</cp:revision>
  <dcterms:created xsi:type="dcterms:W3CDTF">2025-11-10T10:40:51Z</dcterms:created>
  <dcterms:modified xsi:type="dcterms:W3CDTF">2025-11-13T12:53:52Z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